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58" r:id="rId3"/>
    <p:sldId id="267" r:id="rId4"/>
    <p:sldId id="268" r:id="rId5"/>
    <p:sldId id="266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58"/>
            <p14:sldId id="267"/>
            <p14:sldId id="268"/>
            <p14:sldId id="266"/>
            <p14:sldId id="270"/>
            <p14:sldId id="271"/>
            <p14:sldId id="272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6405"/>
  </p:normalViewPr>
  <p:slideViewPr>
    <p:cSldViewPr snapToGrid="0" snapToObjects="1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ABRIL%202023%20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ABRIL%202023%20V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ABRIL%202023%20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cchinoni\Desktop\Ejecuci&#243;n%20Presupuestaria%20SUBDERE\Control%20Gasto\CONTROL%20GASTO%20ABRIL%202023%20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62963305218514E-2"/>
          <c:y val="0.12672019547852376"/>
          <c:w val="0.87509693065487437"/>
          <c:h val="0.6876766322971718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2C1-4739-885C-CAFACE56C19D}"/>
              </c:ext>
            </c:extLst>
          </c:dPt>
          <c:dLbls>
            <c:dLbl>
              <c:idx val="0"/>
              <c:layout>
                <c:manualLayout>
                  <c:x val="1.7749013092882673E-3"/>
                  <c:y val="-4.915953553143135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249486035254961E-3"/>
                  <c:y val="6.35305202234311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16993404862209E-3"/>
                  <c:y val="-2.7696242111747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001699967109173E-3"/>
                  <c:y val="-2.637966112224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262111445205415E-3"/>
                  <c:y val="-1.501560825606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8814457086222827E-3"/>
                  <c:y val="5.1095684045410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0438679375614578E-3"/>
                  <c:y val="-1.276160006626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932370012651717E-3"/>
                  <c:y val="-3.132833247915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124390042819031E-5"/>
                  <c:y val="5.3789725988393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5747464088103659E-3"/>
                  <c:y val="-3.0837565422666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0403849758205027E-5"/>
                  <c:y val="-3.9605108533031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1817178054598773E-3"/>
                  <c:y val="-4.367764680302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1736044918221444E-3"/>
                  <c:y val="-6.25344908809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1896734423100328E-3"/>
                  <c:y val="-1.416246046167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4819104100559873E-3"/>
                  <c:y val="-5.43695351690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-1.314924391847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2C1-4739-885C-CAFACE56C1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Subsecretario'!$O$6:$O$21</c:f>
              <c:numCache>
                <c:formatCode>0.0%</c:formatCode>
                <c:ptCount val="16"/>
                <c:pt idx="0">
                  <c:v>0.36613938571642884</c:v>
                </c:pt>
                <c:pt idx="1">
                  <c:v>0.23776765670571492</c:v>
                </c:pt>
                <c:pt idx="2">
                  <c:v>0.22629881270159788</c:v>
                </c:pt>
                <c:pt idx="3">
                  <c:v>0.39020236135082986</c:v>
                </c:pt>
                <c:pt idx="4">
                  <c:v>0.21049768626611354</c:v>
                </c:pt>
                <c:pt idx="5">
                  <c:v>0.44202111739245614</c:v>
                </c:pt>
                <c:pt idx="6">
                  <c:v>0.23617378529209548</c:v>
                </c:pt>
                <c:pt idx="7">
                  <c:v>0.25989390903952148</c:v>
                </c:pt>
                <c:pt idx="8">
                  <c:v>0.22989887513825832</c:v>
                </c:pt>
                <c:pt idx="9">
                  <c:v>0.25040487222025098</c:v>
                </c:pt>
                <c:pt idx="10">
                  <c:v>0.37535508712617371</c:v>
                </c:pt>
                <c:pt idx="11">
                  <c:v>0.25652405229342501</c:v>
                </c:pt>
                <c:pt idx="12">
                  <c:v>0.2479575232144085</c:v>
                </c:pt>
                <c:pt idx="13">
                  <c:v>0.35768594026608064</c:v>
                </c:pt>
                <c:pt idx="14">
                  <c:v>0.24373396786789836</c:v>
                </c:pt>
                <c:pt idx="15">
                  <c:v>0.24236899849784735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2C1-4739-885C-CAFACE56C1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95262992"/>
        <c:axId val="595262448"/>
      </c:barChart>
      <c:lineChart>
        <c:grouping val="standard"/>
        <c:varyColors val="0"/>
        <c:ser>
          <c:idx val="1"/>
          <c:order val="0"/>
          <c:tx>
            <c:v>Promedio Nacional</c:v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Subsecretario'!$Q$6:$Q$21</c:f>
              <c:numCache>
                <c:formatCode>0.0%</c:formatCode>
                <c:ptCount val="16"/>
                <c:pt idx="0">
                  <c:v>0.28503793116791887</c:v>
                </c:pt>
                <c:pt idx="1">
                  <c:v>0.28503793116791887</c:v>
                </c:pt>
                <c:pt idx="2">
                  <c:v>0.28503793116791887</c:v>
                </c:pt>
                <c:pt idx="3">
                  <c:v>0.28503793116791887</c:v>
                </c:pt>
                <c:pt idx="4">
                  <c:v>0.28503793116791887</c:v>
                </c:pt>
                <c:pt idx="5">
                  <c:v>0.28503793116791887</c:v>
                </c:pt>
                <c:pt idx="6">
                  <c:v>0.28503793116791887</c:v>
                </c:pt>
                <c:pt idx="7">
                  <c:v>0.28503793116791887</c:v>
                </c:pt>
                <c:pt idx="8">
                  <c:v>0.28503793116791887</c:v>
                </c:pt>
                <c:pt idx="9">
                  <c:v>0.28503793116791887</c:v>
                </c:pt>
                <c:pt idx="10">
                  <c:v>0.28503793116791887</c:v>
                </c:pt>
                <c:pt idx="11">
                  <c:v>0.28503793116791887</c:v>
                </c:pt>
                <c:pt idx="12">
                  <c:v>0.28503793116791887</c:v>
                </c:pt>
                <c:pt idx="13">
                  <c:v>0.28503793116791887</c:v>
                </c:pt>
                <c:pt idx="14">
                  <c:v>0.28503793116791887</c:v>
                </c:pt>
                <c:pt idx="15">
                  <c:v>0.28503793116791887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C2C1-4739-885C-CAFACE56C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262992"/>
        <c:axId val="595262448"/>
      </c:lineChart>
      <c:valAx>
        <c:axId val="595262448"/>
        <c:scaling>
          <c:orientation val="minMax"/>
          <c:min val="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595262992"/>
        <c:crosses val="max"/>
        <c:crossBetween val="between"/>
      </c:valAx>
      <c:catAx>
        <c:axId val="59526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/>
            </a:pPr>
            <a:endParaRPr lang="es-CL"/>
          </a:p>
        </c:txPr>
        <c:crossAx val="59526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60825208432206E-2"/>
          <c:y val="0.13711189390799836"/>
          <c:w val="0.92342475326335138"/>
          <c:h val="0.79696270203066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D67-47C5-820D-04187BA49357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D67-47C5-820D-04187BA49357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D67-47C5-820D-04187BA49357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D67-47C5-820D-04187BA49357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ED67-47C5-820D-04187BA49357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ED67-47C5-820D-04187BA49357}"/>
              </c:ext>
            </c:extLst>
          </c:dPt>
          <c:dLbls>
            <c:dLbl>
              <c:idx val="0"/>
              <c:layout>
                <c:manualLayout>
                  <c:x val="4.1650655560133421E-3"/>
                  <c:y val="-1.7286572731040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79913789124962E-3"/>
                  <c:y val="-2.852362204724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685414042968236E-4"/>
                  <c:y val="-5.0520513883133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344424181499516E-3"/>
                  <c:y val="-2.603895565685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343280300401078E-3"/>
                  <c:y val="-1.2751346871114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460198807929508E-4"/>
                  <c:y val="-7.17716535433073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0019740639143736E-4"/>
                  <c:y val="-1.418410692084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D67-47C5-820D-04187BA49357}"/>
                </c:ext>
                <c:ext xmlns:c15="http://schemas.microsoft.com/office/drawing/2012/chart" uri="{CE6537A1-D6FC-4f65-9D91-7224C49458BB}">
                  <c15:layout>
                    <c:manualLayout>
                      <c:w val="5.0473179851315254E-2"/>
                      <c:h val="5.156464312928625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8718890222457147E-3"/>
                  <c:y val="-2.1034397016162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1123966431656231E-3"/>
                  <c:y val="5.15239965430276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9426769384850467E-3"/>
                  <c:y val="-2.04386655615416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D67-47C5-820D-04187BA49357}"/>
                </c:ext>
                <c:ext xmlns:c15="http://schemas.microsoft.com/office/drawing/2012/chart" uri="{CE6537A1-D6FC-4f65-9D91-7224C49458BB}">
                  <c15:layout>
                    <c:manualLayout>
                      <c:w val="6.7294244430908132E-2"/>
                      <c:h val="7.7371114794861168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1.018058339438057E-2"/>
                  <c:y val="-2.5958557811852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3.514071628143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1545737407073188E-3"/>
                  <c:y val="-5.166116332232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6.0628905257810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D67-47C5-820D-04187BA49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Subsecretario'!$B$5:$Q$5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PROMEDIO</c:v>
                </c:pt>
                <c:pt idx="15">
                  <c:v>media nacional</c:v>
                </c:pt>
              </c:strCache>
            </c:strRef>
          </c:cat>
          <c:val>
            <c:numRef>
              <c:f>'Carpeta Subsecretario'!$B$22:$O$22</c:f>
              <c:numCache>
                <c:formatCode>0.0%</c:formatCode>
                <c:ptCount val="14"/>
                <c:pt idx="0">
                  <c:v>0.34612168459153536</c:v>
                </c:pt>
                <c:pt idx="1">
                  <c:v>0.20160547800780387</c:v>
                </c:pt>
                <c:pt idx="2">
                  <c:v>0.26925411268249327</c:v>
                </c:pt>
                <c:pt idx="3">
                  <c:v>0.30900400401534001</c:v>
                </c:pt>
                <c:pt idx="4">
                  <c:v>0.29369834204511602</c:v>
                </c:pt>
                <c:pt idx="5">
                  <c:v>0.32635305715101121</c:v>
                </c:pt>
                <c:pt idx="6">
                  <c:v>0.32223076313350518</c:v>
                </c:pt>
                <c:pt idx="7">
                  <c:v>0.30958601552645493</c:v>
                </c:pt>
                <c:pt idx="8">
                  <c:v>0.23703764054469825</c:v>
                </c:pt>
                <c:pt idx="9">
                  <c:v>0.26306470383135133</c:v>
                </c:pt>
                <c:pt idx="10">
                  <c:v>0.2168505599400356</c:v>
                </c:pt>
                <c:pt idx="11">
                  <c:v>0.21598545030890098</c:v>
                </c:pt>
                <c:pt idx="12">
                  <c:v>0.13568576680122296</c:v>
                </c:pt>
                <c:pt idx="13">
                  <c:v>0.28503793116791887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D67-47C5-820D-04187BA493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595269520"/>
        <c:axId val="595265168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'Carpeta Subsecretario'!$B$5:$M$5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'Carpeta Subsecretario'!$B$23:$O$23</c:f>
              <c:numCache>
                <c:formatCode>0.0%</c:formatCode>
                <c:ptCount val="14"/>
                <c:pt idx="0">
                  <c:v>0.26653682212481344</c:v>
                </c:pt>
                <c:pt idx="1">
                  <c:v>0.26653682212481344</c:v>
                </c:pt>
                <c:pt idx="2">
                  <c:v>0.26653682212481344</c:v>
                </c:pt>
                <c:pt idx="3">
                  <c:v>0.26653682212481344</c:v>
                </c:pt>
                <c:pt idx="4">
                  <c:v>0.26653682212481344</c:v>
                </c:pt>
                <c:pt idx="5">
                  <c:v>0.26653682212481344</c:v>
                </c:pt>
                <c:pt idx="6">
                  <c:v>0.26653682212481344</c:v>
                </c:pt>
                <c:pt idx="7">
                  <c:v>0.26653682212481344</c:v>
                </c:pt>
                <c:pt idx="8">
                  <c:v>0.26653682212481344</c:v>
                </c:pt>
                <c:pt idx="9">
                  <c:v>0.26653682212481344</c:v>
                </c:pt>
                <c:pt idx="10">
                  <c:v>0.26653682212481344</c:v>
                </c:pt>
                <c:pt idx="11">
                  <c:v>0.26653682212481344</c:v>
                </c:pt>
                <c:pt idx="12">
                  <c:v>0.26653682212481344</c:v>
                </c:pt>
                <c:pt idx="13">
                  <c:v>0.26653682212481344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ED67-47C5-820D-04187BA49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269520"/>
        <c:axId val="595265168"/>
      </c:lineChart>
      <c:catAx>
        <c:axId val="59526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595265168"/>
        <c:crosses val="autoZero"/>
        <c:auto val="1"/>
        <c:lblAlgn val="ctr"/>
        <c:lblOffset val="100"/>
        <c:noMultiLvlLbl val="0"/>
      </c:catAx>
      <c:valAx>
        <c:axId val="595265168"/>
        <c:scaling>
          <c:orientation val="minMax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59526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03159577369"/>
          <c:y val="8.5676025441956738E-2"/>
          <c:w val="0.75327340338739812"/>
          <c:h val="0.74984961721256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Anualizado!$B$76</c:f>
              <c:strCache>
                <c:ptCount val="1"/>
                <c:pt idx="0">
                  <c:v>ene-22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Anualizado!$B$77:$B$92</c:f>
              <c:numCache>
                <c:formatCode>_-* #,##0_-;\-* #,##0_-;_-* "-"??_-;_-@_-</c:formatCode>
                <c:ptCount val="16"/>
                <c:pt idx="0">
                  <c:v>2143845.8160000001</c:v>
                </c:pt>
                <c:pt idx="1">
                  <c:v>724177.2</c:v>
                </c:pt>
                <c:pt idx="2">
                  <c:v>7192923.3250000002</c:v>
                </c:pt>
                <c:pt idx="3">
                  <c:v>5156538.2860000003</c:v>
                </c:pt>
                <c:pt idx="4">
                  <c:v>0</c:v>
                </c:pt>
                <c:pt idx="5">
                  <c:v>4301548.1109999996</c:v>
                </c:pt>
                <c:pt idx="6">
                  <c:v>4058390.8369999998</c:v>
                </c:pt>
                <c:pt idx="7">
                  <c:v>10361251.595000001</c:v>
                </c:pt>
                <c:pt idx="8">
                  <c:v>3961506.54</c:v>
                </c:pt>
                <c:pt idx="9">
                  <c:v>3413894.3449999997</c:v>
                </c:pt>
                <c:pt idx="10">
                  <c:v>1954955.1069999998</c:v>
                </c:pt>
                <c:pt idx="11">
                  <c:v>10283411.363</c:v>
                </c:pt>
                <c:pt idx="12">
                  <c:v>1268054.3759999999</c:v>
                </c:pt>
                <c:pt idx="13">
                  <c:v>4725981.7469999995</c:v>
                </c:pt>
                <c:pt idx="14">
                  <c:v>770584.51099999994</c:v>
                </c:pt>
                <c:pt idx="15">
                  <c:v>7876920.3260000004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44-4D0E-BAC7-7DFAC21BA1B8}"/>
            </c:ext>
          </c:extLst>
        </c:ser>
        <c:ser>
          <c:idx val="1"/>
          <c:order val="1"/>
          <c:tx>
            <c:strRef>
              <c:f>Anualizado!$C$76</c:f>
              <c:strCache>
                <c:ptCount val="1"/>
                <c:pt idx="0">
                  <c:v>feb-22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Anualizado!$C$77:$C$92</c:f>
              <c:numCache>
                <c:formatCode>_-* #,##0_-;\-* #,##0_-;_-* "-"??_-;_-@_-</c:formatCode>
                <c:ptCount val="16"/>
                <c:pt idx="0">
                  <c:v>0</c:v>
                </c:pt>
                <c:pt idx="1">
                  <c:v>7745262.7769999998</c:v>
                </c:pt>
                <c:pt idx="2">
                  <c:v>3550712.324</c:v>
                </c:pt>
                <c:pt idx="3">
                  <c:v>6036044.0989999995</c:v>
                </c:pt>
                <c:pt idx="4">
                  <c:v>3591927.3189999997</c:v>
                </c:pt>
                <c:pt idx="5">
                  <c:v>9552140.5999999996</c:v>
                </c:pt>
                <c:pt idx="6">
                  <c:v>4259507.6040000003</c:v>
                </c:pt>
                <c:pt idx="7">
                  <c:v>2887497.4949999992</c:v>
                </c:pt>
                <c:pt idx="8">
                  <c:v>4990058.6310000001</c:v>
                </c:pt>
                <c:pt idx="9">
                  <c:v>4979872.1130000008</c:v>
                </c:pt>
                <c:pt idx="10">
                  <c:v>17224089.447000001</c:v>
                </c:pt>
                <c:pt idx="11">
                  <c:v>11538900.185000001</c:v>
                </c:pt>
                <c:pt idx="12">
                  <c:v>5069056.6510000005</c:v>
                </c:pt>
                <c:pt idx="13">
                  <c:v>6976867.7680000011</c:v>
                </c:pt>
                <c:pt idx="14">
                  <c:v>2747094.557</c:v>
                </c:pt>
                <c:pt idx="15">
                  <c:v>1228706.5240000011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1-8844-4D0E-BAC7-7DFAC21BA1B8}"/>
            </c:ext>
          </c:extLst>
        </c:ser>
        <c:ser>
          <c:idx val="2"/>
          <c:order val="2"/>
          <c:tx>
            <c:strRef>
              <c:f>Anualizado!$D$76</c:f>
              <c:strCache>
                <c:ptCount val="1"/>
                <c:pt idx="0">
                  <c:v>mar-22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Anualizado!$D$77:$D$92</c:f>
              <c:numCache>
                <c:formatCode>_-* #,##0_-;\-* #,##0_-;_-* "-"??_-;_-@_-</c:formatCode>
                <c:ptCount val="16"/>
                <c:pt idx="0">
                  <c:v>6234678.5510000009</c:v>
                </c:pt>
                <c:pt idx="1">
                  <c:v>3730453.4819999989</c:v>
                </c:pt>
                <c:pt idx="2">
                  <c:v>6656749.6959999977</c:v>
                </c:pt>
                <c:pt idx="3">
                  <c:v>13865278.546000002</c:v>
                </c:pt>
                <c:pt idx="4">
                  <c:v>3148169.1100000008</c:v>
                </c:pt>
                <c:pt idx="5">
                  <c:v>8117043.7689999975</c:v>
                </c:pt>
                <c:pt idx="6">
                  <c:v>15379246.711000001</c:v>
                </c:pt>
                <c:pt idx="7">
                  <c:v>4092049.7020000033</c:v>
                </c:pt>
                <c:pt idx="8">
                  <c:v>8512961.6099999994</c:v>
                </c:pt>
                <c:pt idx="9">
                  <c:v>4380161.6809999999</c:v>
                </c:pt>
                <c:pt idx="10">
                  <c:v>14099267.825999998</c:v>
                </c:pt>
                <c:pt idx="11">
                  <c:v>11825799.078</c:v>
                </c:pt>
                <c:pt idx="12">
                  <c:v>6308023.3729999997</c:v>
                </c:pt>
                <c:pt idx="13">
                  <c:v>13847107.964999998</c:v>
                </c:pt>
                <c:pt idx="14">
                  <c:v>10387197.376</c:v>
                </c:pt>
                <c:pt idx="15">
                  <c:v>2343330.932000001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2-8844-4D0E-BAC7-7DFAC21BA1B8}"/>
            </c:ext>
          </c:extLst>
        </c:ser>
        <c:ser>
          <c:idx val="3"/>
          <c:order val="3"/>
          <c:tx>
            <c:strRef>
              <c:f>Anualizado!$E$76</c:f>
              <c:strCache>
                <c:ptCount val="1"/>
                <c:pt idx="0">
                  <c:v>abr-22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Anualizado!$E$77:$E$92</c:f>
              <c:numCache>
                <c:formatCode>_-* #,##0_-;\-* #,##0_-;_-* "-"??_-;_-@_-</c:formatCode>
                <c:ptCount val="16"/>
                <c:pt idx="0">
                  <c:v>7744365.6329999994</c:v>
                </c:pt>
                <c:pt idx="1">
                  <c:v>1101625.5410000014</c:v>
                </c:pt>
                <c:pt idx="2">
                  <c:v>4683343.6550000003</c:v>
                </c:pt>
                <c:pt idx="3">
                  <c:v>6445216.0689999964</c:v>
                </c:pt>
                <c:pt idx="4">
                  <c:v>10017728.570999999</c:v>
                </c:pt>
                <c:pt idx="5">
                  <c:v>19264087.520000003</c:v>
                </c:pt>
                <c:pt idx="6">
                  <c:v>10475804.847999997</c:v>
                </c:pt>
                <c:pt idx="7">
                  <c:v>4128365.2079999968</c:v>
                </c:pt>
                <c:pt idx="8">
                  <c:v>5422338.2189999996</c:v>
                </c:pt>
                <c:pt idx="9">
                  <c:v>3458974.8609999996</c:v>
                </c:pt>
                <c:pt idx="10">
                  <c:v>7971546.620000002</c:v>
                </c:pt>
                <c:pt idx="11">
                  <c:v>7205091.3739999961</c:v>
                </c:pt>
                <c:pt idx="12">
                  <c:v>2663548.5999999996</c:v>
                </c:pt>
                <c:pt idx="13">
                  <c:v>10131116.520000003</c:v>
                </c:pt>
                <c:pt idx="14">
                  <c:v>3315952.5559999999</c:v>
                </c:pt>
                <c:pt idx="15">
                  <c:v>5236823.2179999994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3-8844-4D0E-BAC7-7DFAC21BA1B8}"/>
            </c:ext>
          </c:extLst>
        </c:ser>
        <c:ser>
          <c:idx val="4"/>
          <c:order val="4"/>
          <c:tx>
            <c:strRef>
              <c:f>Anualizado!$F$76</c:f>
              <c:strCache>
                <c:ptCount val="1"/>
                <c:pt idx="0">
                  <c:v>may-22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Anualizado!$F$77:$F$92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4-8844-4D0E-BAC7-7DFAC21BA1B8}"/>
            </c:ext>
          </c:extLst>
        </c:ser>
        <c:ser>
          <c:idx val="5"/>
          <c:order val="5"/>
          <c:tx>
            <c:strRef>
              <c:f>Anualizado!$G$76</c:f>
              <c:strCache>
                <c:ptCount val="1"/>
                <c:pt idx="0">
                  <c:v>jun-22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Anualizado!$G$77:$G$92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5-8844-4D0E-BAC7-7DFAC21BA1B8}"/>
            </c:ext>
          </c:extLst>
        </c:ser>
        <c:ser>
          <c:idx val="6"/>
          <c:order val="6"/>
          <c:tx>
            <c:strRef>
              <c:f>Anualizado!$H$76</c:f>
              <c:strCache>
                <c:ptCount val="1"/>
                <c:pt idx="0">
                  <c:v>jul-22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Anualizado!$H$77:$H$92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6-8844-4D0E-BAC7-7DFAC21BA1B8}"/>
            </c:ext>
          </c:extLst>
        </c:ser>
        <c:ser>
          <c:idx val="7"/>
          <c:order val="7"/>
          <c:tx>
            <c:strRef>
              <c:f>Anualizado!$I$76</c:f>
              <c:strCache>
                <c:ptCount val="1"/>
                <c:pt idx="0">
                  <c:v>ago-22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Anualizado!$I$77:$I$92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7-8844-4D0E-BAC7-7DFAC21BA1B8}"/>
            </c:ext>
          </c:extLst>
        </c:ser>
        <c:ser>
          <c:idx val="8"/>
          <c:order val="8"/>
          <c:tx>
            <c:strRef>
              <c:f>Anualizado!$J$76</c:f>
              <c:strCache>
                <c:ptCount val="1"/>
                <c:pt idx="0">
                  <c:v>sept-22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Anualizado!$J$77:$J$92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8-8844-4D0E-BAC7-7DFAC21BA1B8}"/>
            </c:ext>
          </c:extLst>
        </c:ser>
        <c:ser>
          <c:idx val="9"/>
          <c:order val="9"/>
          <c:tx>
            <c:strRef>
              <c:f>Anualizado!$K$76</c:f>
              <c:strCache>
                <c:ptCount val="1"/>
                <c:pt idx="0">
                  <c:v>oct-22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Anualizado!$K$77:$K$92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9-8844-4D0E-BAC7-7DFAC21BA1B8}"/>
            </c:ext>
          </c:extLst>
        </c:ser>
        <c:ser>
          <c:idx val="10"/>
          <c:order val="10"/>
          <c:tx>
            <c:strRef>
              <c:f>Anualizado!$L$76</c:f>
              <c:strCache>
                <c:ptCount val="1"/>
                <c:pt idx="0">
                  <c:v>nov-22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Anualizado!$L$77:$L$92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A-8844-4D0E-BAC7-7DFAC21BA1B8}"/>
            </c:ext>
          </c:extLst>
        </c:ser>
        <c:ser>
          <c:idx val="11"/>
          <c:order val="11"/>
          <c:tx>
            <c:strRef>
              <c:f>Anualizado!$M$76</c:f>
              <c:strCache>
                <c:ptCount val="1"/>
                <c:pt idx="0">
                  <c:v>dic-22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Anualizado!$M$77:$M$92</c:f>
              <c:extLst xmlns:c15="http://schemas.microsoft.com/office/drawing/2012/chart"/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B-8844-4D0E-BAC7-7DFAC21B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5257008"/>
        <c:axId val="595266800"/>
        <c:extLst/>
      </c:barChart>
      <c:catAx>
        <c:axId val="59525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95266800"/>
        <c:crosses val="autoZero"/>
        <c:auto val="1"/>
        <c:lblAlgn val="ctr"/>
        <c:lblOffset val="100"/>
        <c:noMultiLvlLbl val="0"/>
      </c:catAx>
      <c:valAx>
        <c:axId val="59526680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952570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56861663819004"/>
          <c:y val="0.32889006323873943"/>
          <c:w val="0.633450554616379"/>
          <c:h val="0.5165626779873991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DE-4EC3-AFE7-4358BF673C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DE-4EC3-AFE7-4358BF673C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DE-4EC3-AFE7-4358BF673C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DE-4EC3-AFE7-4358BF673C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DE-4EC3-AFE7-4358BF673CC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7DE-4EC3-AFE7-4358BF673CCC}"/>
              </c:ext>
            </c:extLst>
          </c:dPt>
          <c:dLbls>
            <c:dLbl>
              <c:idx val="0"/>
              <c:layout>
                <c:manualLayout>
                  <c:x val="-0.24339839265212401"/>
                  <c:y val="-3.28113348247576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7DE-4EC3-AFE7-4358BF673C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9462398986669591"/>
                  <c:y val="-0.149142431021625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7DE-4EC3-AFE7-4358BF673CC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956367113043585E-2"/>
                  <c:y val="-0.1789709172259507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7DE-4EC3-AFE7-4358BF673CC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790422078910669"/>
                  <c:y val="-0.10141685309470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7DE-4EC3-AFE7-4358BF673CC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1682079763231452"/>
                  <c:y val="-1.1931394481730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7DE-4EC3-AFE7-4358BF673CC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6145318468854754E-2"/>
                  <c:y val="2.94765328247011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7DE-4EC3-AFE7-4358BF673CCC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RESUMEN!$B$81:$G$81</c:f>
              <c:strCache>
                <c:ptCount val="6"/>
                <c:pt idx="0">
                  <c:v>ESTUDIOS PROPIOS DEL GIRO</c:v>
                </c:pt>
                <c:pt idx="1">
                  <c:v>TRANSFERENCIAS CORRIENTES</c:v>
                </c:pt>
                <c:pt idx="2">
                  <c:v>OTROS GASTOS CORRIENTES</c:v>
                </c:pt>
                <c:pt idx="3">
                  <c:v>ACTIVOS NO FINANCIEROS</c:v>
                </c:pt>
                <c:pt idx="4">
                  <c:v>TRANSFERENCIAS DE CAPITAL</c:v>
                </c:pt>
                <c:pt idx="5">
                  <c:v>INVERSION EN OBRAS (EMPLEO)</c:v>
                </c:pt>
              </c:strCache>
            </c:strRef>
          </c:cat>
          <c:val>
            <c:numRef>
              <c:f>RESUMEN!$B$100:$G$100</c:f>
              <c:numCache>
                <c:formatCode>_(* #,##0_);_(* \(#,##0\);_(* "-"??_);_(@_)</c:formatCode>
                <c:ptCount val="6"/>
                <c:pt idx="0">
                  <c:v>711547</c:v>
                </c:pt>
                <c:pt idx="1">
                  <c:v>39917950</c:v>
                </c:pt>
                <c:pt idx="2">
                  <c:v>0</c:v>
                </c:pt>
                <c:pt idx="3">
                  <c:v>43997241</c:v>
                </c:pt>
                <c:pt idx="4">
                  <c:v>162716635</c:v>
                </c:pt>
                <c:pt idx="5">
                  <c:v>155562513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7DE-4EC3-AFE7-4358BF673CC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6436851819845"/>
          <c:y val="0.10709503180244592"/>
          <c:w val="0.80057894885186276"/>
          <c:h val="0.69334588490853921"/>
        </c:manualLayout>
      </c:layout>
      <c:barChart>
        <c:barDir val="col"/>
        <c:grouping val="clustered"/>
        <c:varyColors val="0"/>
        <c:ser>
          <c:idx val="0"/>
          <c:order val="0"/>
          <c:tx>
            <c:v>Monto Devengado en Millones de $</c:v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COMPARATIVO!$A$173:$A$179</c:f>
              <c:numCache>
                <c:formatCode>mmm\-yy</c:formatCode>
                <c:ptCount val="7"/>
                <c:pt idx="0">
                  <c:v>42826</c:v>
                </c:pt>
                <c:pt idx="1">
                  <c:v>43191</c:v>
                </c:pt>
                <c:pt idx="2">
                  <c:v>43556</c:v>
                </c:pt>
                <c:pt idx="3">
                  <c:v>43922</c:v>
                </c:pt>
                <c:pt idx="4">
                  <c:v>44287</c:v>
                </c:pt>
                <c:pt idx="5">
                  <c:v>44652</c:v>
                </c:pt>
                <c:pt idx="6">
                  <c:v>45017</c:v>
                </c:pt>
              </c:numCache>
            </c:numRef>
          </c:cat>
          <c:val>
            <c:numRef>
              <c:f>COMPARATIVO!$B$173:$B$179</c:f>
              <c:numCache>
                <c:formatCode>#,##0</c:formatCode>
                <c:ptCount val="7"/>
                <c:pt idx="0">
                  <c:v>406804.78001841583</c:v>
                </c:pt>
                <c:pt idx="1">
                  <c:v>320313.03663880943</c:v>
                </c:pt>
                <c:pt idx="2">
                  <c:v>358603.78923602746</c:v>
                </c:pt>
                <c:pt idx="3">
                  <c:v>337394.54773353989</c:v>
                </c:pt>
                <c:pt idx="4">
                  <c:v>311388.73972388083</c:v>
                </c:pt>
                <c:pt idx="5">
                  <c:v>185654.7227717363</c:v>
                </c:pt>
                <c:pt idx="6">
                  <c:v>402765.17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95261904"/>
        <c:axId val="595267344"/>
      </c:barChart>
      <c:lineChart>
        <c:grouping val="standard"/>
        <c:varyColors val="0"/>
        <c:ser>
          <c:idx val="1"/>
          <c:order val="1"/>
          <c:tx>
            <c:v>Porcentaje Ejecución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COMPARATIVO!$C$173:$C$179</c:f>
              <c:numCache>
                <c:formatCode>0.0%</c:formatCode>
                <c:ptCount val="7"/>
                <c:pt idx="0">
                  <c:v>0.30958601552645493</c:v>
                </c:pt>
                <c:pt idx="1">
                  <c:v>0.23703764054469825</c:v>
                </c:pt>
                <c:pt idx="2">
                  <c:v>0.26306470383135133</c:v>
                </c:pt>
                <c:pt idx="3">
                  <c:v>0.2168505599400356</c:v>
                </c:pt>
                <c:pt idx="4">
                  <c:v>0.21598545030890098</c:v>
                </c:pt>
                <c:pt idx="5">
                  <c:v>0.13568576680122296</c:v>
                </c:pt>
                <c:pt idx="6">
                  <c:v>0.28503793116791887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5263536"/>
        <c:axId val="595259184"/>
      </c:lineChart>
      <c:dateAx>
        <c:axId val="59526190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595267344"/>
        <c:crosses val="autoZero"/>
        <c:auto val="1"/>
        <c:lblOffset val="100"/>
        <c:baseTimeUnit val="years"/>
      </c:dateAx>
      <c:valAx>
        <c:axId val="59526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95261904"/>
        <c:crosses val="autoZero"/>
        <c:crossBetween val="between"/>
      </c:valAx>
      <c:valAx>
        <c:axId val="595259184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95263536"/>
        <c:crosses val="max"/>
        <c:crossBetween val="between"/>
      </c:valAx>
      <c:catAx>
        <c:axId val="595263536"/>
        <c:scaling>
          <c:orientation val="minMax"/>
        </c:scaling>
        <c:delete val="1"/>
        <c:axPos val="b"/>
        <c:majorTickMark val="out"/>
        <c:minorTickMark val="none"/>
        <c:tickLblPos val="nextTo"/>
        <c:crossAx val="59525918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95732380328143"/>
          <c:y val="0.2147117296222664"/>
          <c:w val="0.64453273061477256"/>
          <c:h val="0.5593101756912592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86-4A7A-9BA2-61A858E8A18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86-4A7A-9BA2-61A858E8A18D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86-4A7A-9BA2-61A858E8A18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86-4A7A-9BA2-61A858E8A18D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B86-4A7A-9BA2-61A858E8A18D}"/>
              </c:ext>
            </c:extLst>
          </c:dPt>
          <c:dLbls>
            <c:dLbl>
              <c:idx val="0"/>
              <c:layout>
                <c:manualLayout>
                  <c:x val="8.9584775463356248E-2"/>
                  <c:y val="-8.947574396142829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86-4A7A-9BA2-61A858E8A18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246877709208736"/>
                  <c:y val="-1.5141069592941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B86-4A7A-9BA2-61A858E8A18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738553532705723"/>
                  <c:y val="0.14054716321493604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B86-4A7A-9BA2-61A858E8A1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777560751563121E-2"/>
                  <c:y val="0.1825481755138460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B86-4A7A-9BA2-61A858E8A18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6498598281822233E-2"/>
                  <c:y val="-0.2494325386265086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B86-4A7A-9BA2-61A858E8A18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22496021408975E-2"/>
                  <c:y val="-6.1963755524595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B86-4A7A-9BA2-61A858E8A18D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'Transferencias Subt.33'!$B$148:$F$148</c:f>
              <c:strCache>
                <c:ptCount val="5"/>
                <c:pt idx="0">
                  <c:v>Programa Saneamiento Sanitario</c:v>
                </c:pt>
                <c:pt idx="1">
                  <c:v>Fondo Regional Iniciativa Local (FRIL)</c:v>
                </c:pt>
                <c:pt idx="2">
                  <c:v>Transferencias a  Municipios para obras de Educación </c:v>
                </c:pt>
                <c:pt idx="3">
                  <c:v>Transferencias FIC - Fomento Productivo</c:v>
                </c:pt>
                <c:pt idx="4">
                  <c:v>Transferencias al Sector Privado</c:v>
                </c:pt>
              </c:strCache>
            </c:strRef>
          </c:cat>
          <c:val>
            <c:numRef>
              <c:f>'Transferencias Subt.33'!$B$167:$F$167</c:f>
              <c:numCache>
                <c:formatCode>_(* #,##0_);_(* \(#,##0\);_(* "-"??_);_(@_)</c:formatCode>
                <c:ptCount val="5"/>
                <c:pt idx="0">
                  <c:v>3068402</c:v>
                </c:pt>
                <c:pt idx="1">
                  <c:v>32709377</c:v>
                </c:pt>
                <c:pt idx="2">
                  <c:v>2837512</c:v>
                </c:pt>
                <c:pt idx="3">
                  <c:v>130287982</c:v>
                </c:pt>
                <c:pt idx="4">
                  <c:v>32428653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B86-4A7A-9BA2-61A858E8A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09799765172716"/>
          <c:y val="0.28514268420297106"/>
          <c:w val="0.55953271000992577"/>
          <c:h val="0.536152258250136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13-45DF-9ADE-29734F68C18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13-45DF-9ADE-29734F68C18D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313-45DF-9ADE-29734F68C18D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313-45DF-9ADE-29734F68C18D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313-45DF-9ADE-29734F68C18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313-45DF-9ADE-29734F68C18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313-45DF-9ADE-29734F68C18D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313-45DF-9ADE-29734F68C18D}"/>
              </c:ext>
            </c:extLst>
          </c:dPt>
          <c:dLbls>
            <c:dLbl>
              <c:idx val="0"/>
              <c:layout>
                <c:manualLayout>
                  <c:x val="0.21705378715077833"/>
                  <c:y val="-9.8590358387265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3544250677274611"/>
                  <c:y val="-7.1532723560560696E-3"/>
                </c:manualLayout>
              </c:layout>
              <c:numFmt formatCode="0.0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005695507287734E-2"/>
                  <c:y val="-3.498387830014992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8665993022058692E-2"/>
                  <c:y val="-1.882471175186066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605358652202373"/>
                  <c:y val="2.020737316570959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7454280550623789"/>
                  <c:y val="-2.579832618026613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4839947101430404"/>
                  <c:y val="-0.1214025207674702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1727028813005961E-2"/>
                  <c:y val="-0.1516455594248881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313-45DF-9ADE-29734F68C1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'Activos No Financieros'!$D$2:$K$2</c:f>
              <c:strCache>
                <c:ptCount val="8"/>
                <c:pt idx="0">
                  <c:v>Terrenos</c:v>
                </c:pt>
                <c:pt idx="1">
                  <c:v>Edificios</c:v>
                </c:pt>
                <c:pt idx="2">
                  <c:v>Vehículos</c:v>
                </c:pt>
                <c:pt idx="3">
                  <c:v>Mobiliarios y Otros</c:v>
                </c:pt>
                <c:pt idx="4">
                  <c:v>Máquinas y Equipos</c:v>
                </c:pt>
                <c:pt idx="5">
                  <c:v>Equipos Informáticos</c:v>
                </c:pt>
                <c:pt idx="6">
                  <c:v>Programas Informáticos</c:v>
                </c:pt>
                <c:pt idx="7">
                  <c:v>Otros activos no Financieros</c:v>
                </c:pt>
              </c:strCache>
            </c:strRef>
          </c:cat>
          <c:val>
            <c:numRef>
              <c:f>'Activos No Financieros'!$D$19:$K$19</c:f>
              <c:numCache>
                <c:formatCode>_(* #,##0_);_(* \(#,##0\);_(* "-"??_);_(@_)</c:formatCode>
                <c:ptCount val="8"/>
                <c:pt idx="0">
                  <c:v>452210</c:v>
                </c:pt>
                <c:pt idx="1">
                  <c:v>0</c:v>
                </c:pt>
                <c:pt idx="2">
                  <c:v>24437083</c:v>
                </c:pt>
                <c:pt idx="3">
                  <c:v>1872021</c:v>
                </c:pt>
                <c:pt idx="4">
                  <c:v>15863766</c:v>
                </c:pt>
                <c:pt idx="5">
                  <c:v>1226359</c:v>
                </c:pt>
                <c:pt idx="6">
                  <c:v>75098</c:v>
                </c:pt>
                <c:pt idx="7">
                  <c:v>70704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A313-45DF-9ADE-29734F68C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22-06-2023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225" y="1093509"/>
            <a:ext cx="7647024" cy="1457973"/>
          </a:xfrm>
        </p:spPr>
        <p:txBody>
          <a:bodyPr>
            <a:normAutofit fontScale="90000"/>
          </a:bodyPr>
          <a:lstStyle/>
          <a:p>
            <a:r>
              <a:rPr lang="es-CL" sz="3600" b="1" spc="300" dirty="0">
                <a:solidFill>
                  <a:schemeClr val="accent1">
                    <a:lumMod val="75000"/>
                  </a:schemeClr>
                </a:solidFill>
                <a:latin typeface="Museo Slab 700" panose="02000000000000000000" pitchFamily="2" charset="77"/>
              </a:rPr>
              <a:t>EJECUCIÓN PRESUPUESTARIA PROGRAMAS DE INVERSION REGIONAL GOBIERNOS REGIONALES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02EE8D1-CE16-0740-B3E3-05A75A8065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480" y="3177621"/>
            <a:ext cx="6968247" cy="444844"/>
          </a:xfrm>
        </p:spPr>
        <p:txBody>
          <a:bodyPr/>
          <a:lstStyle/>
          <a:p>
            <a:r>
              <a:rPr lang="es-CL" b="1" spc="16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Informe al </a:t>
            </a:r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30 de Abril de 2023</a:t>
            </a:r>
            <a:endParaRPr lang="es-CL" b="1" spc="16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1" y="3820853"/>
            <a:ext cx="2884602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519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000-000028DCE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241933"/>
              </p:ext>
            </p:extLst>
          </p:nvPr>
        </p:nvGraphicFramePr>
        <p:xfrm>
          <a:off x="816319" y="1531995"/>
          <a:ext cx="96202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A8176B2-2061-864D-B91A-B8C2FC95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621" y="4944176"/>
            <a:ext cx="635000" cy="1625600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082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="" xmlns:a16="http://schemas.microsoft.com/office/drawing/2014/main" id="{55EFD5A3-232C-6A2D-72AC-39287FCE8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36711"/>
              </p:ext>
            </p:extLst>
          </p:nvPr>
        </p:nvGraphicFramePr>
        <p:xfrm>
          <a:off x="390053" y="1474490"/>
          <a:ext cx="11369999" cy="3767798"/>
        </p:xfrm>
        <a:graphic>
          <a:graphicData uri="http://schemas.openxmlformats.org/drawingml/2006/table">
            <a:tbl>
              <a:tblPr/>
              <a:tblGrid>
                <a:gridCol w="1452209">
                  <a:extLst>
                    <a:ext uri="{9D8B030D-6E8A-4147-A177-3AD203B41FA5}">
                      <a16:colId xmlns="" xmlns:a16="http://schemas.microsoft.com/office/drawing/2014/main" val="1486109569"/>
                    </a:ext>
                  </a:extLst>
                </a:gridCol>
                <a:gridCol w="769938">
                  <a:extLst>
                    <a:ext uri="{9D8B030D-6E8A-4147-A177-3AD203B41FA5}">
                      <a16:colId xmlns="" xmlns:a16="http://schemas.microsoft.com/office/drawing/2014/main" val="3651193491"/>
                    </a:ext>
                  </a:extLst>
                </a:gridCol>
                <a:gridCol w="707554">
                  <a:extLst>
                    <a:ext uri="{9D8B030D-6E8A-4147-A177-3AD203B41FA5}">
                      <a16:colId xmlns="" xmlns:a16="http://schemas.microsoft.com/office/drawing/2014/main" val="3139150047"/>
                    </a:ext>
                  </a:extLst>
                </a:gridCol>
                <a:gridCol w="689004">
                  <a:extLst>
                    <a:ext uri="{9D8B030D-6E8A-4147-A177-3AD203B41FA5}">
                      <a16:colId xmlns="" xmlns:a16="http://schemas.microsoft.com/office/drawing/2014/main" val="392095658"/>
                    </a:ext>
                  </a:extLst>
                </a:gridCol>
                <a:gridCol w="691654">
                  <a:extLst>
                    <a:ext uri="{9D8B030D-6E8A-4147-A177-3AD203B41FA5}">
                      <a16:colId xmlns="" xmlns:a16="http://schemas.microsoft.com/office/drawing/2014/main" val="218869175"/>
                    </a:ext>
                  </a:extLst>
                </a:gridCol>
                <a:gridCol w="773804">
                  <a:extLst>
                    <a:ext uri="{9D8B030D-6E8A-4147-A177-3AD203B41FA5}">
                      <a16:colId xmlns="" xmlns:a16="http://schemas.microsoft.com/office/drawing/2014/main" val="316191744"/>
                    </a:ext>
                  </a:extLst>
                </a:gridCol>
                <a:gridCol w="773804">
                  <a:extLst>
                    <a:ext uri="{9D8B030D-6E8A-4147-A177-3AD203B41FA5}">
                      <a16:colId xmlns="" xmlns:a16="http://schemas.microsoft.com/office/drawing/2014/main" val="3569532912"/>
                    </a:ext>
                  </a:extLst>
                </a:gridCol>
                <a:gridCol w="689004">
                  <a:extLst>
                    <a:ext uri="{9D8B030D-6E8A-4147-A177-3AD203B41FA5}">
                      <a16:colId xmlns="" xmlns:a16="http://schemas.microsoft.com/office/drawing/2014/main" val="2194747068"/>
                    </a:ext>
                  </a:extLst>
                </a:gridCol>
                <a:gridCol w="667804">
                  <a:extLst>
                    <a:ext uri="{9D8B030D-6E8A-4147-A177-3AD203B41FA5}">
                      <a16:colId xmlns="" xmlns:a16="http://schemas.microsoft.com/office/drawing/2014/main" val="2267180936"/>
                    </a:ext>
                  </a:extLst>
                </a:gridCol>
                <a:gridCol w="667804">
                  <a:extLst>
                    <a:ext uri="{9D8B030D-6E8A-4147-A177-3AD203B41FA5}">
                      <a16:colId xmlns="" xmlns:a16="http://schemas.microsoft.com/office/drawing/2014/main" val="1846594017"/>
                    </a:ext>
                  </a:extLst>
                </a:gridCol>
                <a:gridCol w="678404">
                  <a:extLst>
                    <a:ext uri="{9D8B030D-6E8A-4147-A177-3AD203B41FA5}">
                      <a16:colId xmlns="" xmlns:a16="http://schemas.microsoft.com/office/drawing/2014/main" val="3982172206"/>
                    </a:ext>
                  </a:extLst>
                </a:gridCol>
                <a:gridCol w="678404">
                  <a:extLst>
                    <a:ext uri="{9D8B030D-6E8A-4147-A177-3AD203B41FA5}">
                      <a16:colId xmlns="" xmlns:a16="http://schemas.microsoft.com/office/drawing/2014/main" val="3467938086"/>
                    </a:ext>
                  </a:extLst>
                </a:gridCol>
                <a:gridCol w="689004">
                  <a:extLst>
                    <a:ext uri="{9D8B030D-6E8A-4147-A177-3AD203B41FA5}">
                      <a16:colId xmlns="" xmlns:a16="http://schemas.microsoft.com/office/drawing/2014/main" val="946590681"/>
                    </a:ext>
                  </a:extLst>
                </a:gridCol>
                <a:gridCol w="720804">
                  <a:extLst>
                    <a:ext uri="{9D8B030D-6E8A-4147-A177-3AD203B41FA5}">
                      <a16:colId xmlns="" xmlns:a16="http://schemas.microsoft.com/office/drawing/2014/main" val="823283583"/>
                    </a:ext>
                  </a:extLst>
                </a:gridCol>
                <a:gridCol w="720804">
                  <a:extLst>
                    <a:ext uri="{9D8B030D-6E8A-4147-A177-3AD203B41FA5}">
                      <a16:colId xmlns="" xmlns:a16="http://schemas.microsoft.com/office/drawing/2014/main" val="260184791"/>
                    </a:ext>
                  </a:extLst>
                </a:gridCol>
              </a:tblGrid>
              <a:tr h="173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abr-23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3582013"/>
                  </a:ext>
                </a:extLst>
              </a:tr>
              <a:tr h="65172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110097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12.262.316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13.616.574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7.370.044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12.844.738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7.796.251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4.715.403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16.122.890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387217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10.455.249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14.187.833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17.263.284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5.105.922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9.730.777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2.959.534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13.301.519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831736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37.407.941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30.008.933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21.871.112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15.438.712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20.738.483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7.976.641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813519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27.453.062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11.688.342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19.373.158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10.698.086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12.837.534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9.924.992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31.503.077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272989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27.036.179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11.862.876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26.758.319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22.067.603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20.333.606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6.422.692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16.757.825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46393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24.545.678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19.496.445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32.364.722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10.099.783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17.779.531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8.998.225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41.234.820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983781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40.277.620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34.740.377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30.979.300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42.948.915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54.954.258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22.231.982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5385100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26.456.304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17.385.689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13.099.069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21.915.017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22.220.476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12.395.154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21.469.164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725040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21.751.806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24.476.051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31.535.443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31,4%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24.039.008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19.278.811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9.803.818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631953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4.058.922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5.547.553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6.026.937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16.232.903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199117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52.633.864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32.499.846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32.740.381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25.927.945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15.846.629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13.198.087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1810318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38.003.638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28.075.321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32.388.568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40.007.112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27.702.517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26.632.888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40.853.202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3208606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14.653.967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13.092.034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12.872.860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9.812.245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11.301.576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10.393.978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15.308.683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046148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34.929.901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24.991.294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23.073.934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31.921.608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29.278.055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18.997.867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35.681.074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497093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15.767.331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16.989.373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20.993.934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32,4%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24.099.653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18.959.144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6.242.012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570712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23.169.925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27.202.047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35.919.662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57,9%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36.409.280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17.083.539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18.734.513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s-CL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 </a:t>
                      </a:r>
                      <a:endParaRPr lang="es-CL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335292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406.804.780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320.313.037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358.603.789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26,3%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337.394.548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311.388.740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185.654.723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es-CL" sz="8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402.765.164 </a:t>
                      </a:r>
                      <a:endParaRPr lang="es-CL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2584903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4" y="277201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2" y="106851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6346" y="120350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22187"/>
              </p:ext>
            </p:extLst>
          </p:nvPr>
        </p:nvGraphicFramePr>
        <p:xfrm>
          <a:off x="913885" y="1698708"/>
          <a:ext cx="8691434" cy="436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6305296-D528-FC48-A12A-5E17902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975" y="4360348"/>
            <a:ext cx="1508001" cy="2468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7006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15136"/>
              </p:ext>
            </p:extLst>
          </p:nvPr>
        </p:nvGraphicFramePr>
        <p:xfrm>
          <a:off x="548846" y="1733550"/>
          <a:ext cx="9677398" cy="43131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36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73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00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93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78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78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61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2468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5173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9931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9931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921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 </a:t>
                      </a:r>
                      <a:r>
                        <a:rPr lang="es-CL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 de Abril</a:t>
                      </a:r>
                      <a:endParaRPr lang="es-CL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2010 - 2014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2014 - 2018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2018 - 2022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3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9.184.768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11.080.835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9.268.602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10.085.885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16.122.890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8.743.229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13.003.938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9.849.470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10.432.956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13.301.519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21.761.335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30.242.330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19.206.776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23.169.334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10.201.000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16.465.497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12.904.422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14.482.484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31.503.077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18.146.576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22.499.942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17.489.019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19.408.374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16.757.825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19.384.919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24.529.138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17.747.741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22.330.565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41.234.820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38.096.118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41.663.565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37.170.966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39.573.362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17.017.692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20.324.618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17.403.081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18.458.849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21.469.164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23.801.782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26.382.198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21.826.626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23.865.559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3.126.682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2.276.165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16.232.903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36.120.082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51.177.732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24.042.578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36.615.008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23.533.263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34.997.104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30.961.281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30.683.822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40.853.202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14.285.579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15.743.700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11.494.538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14.193.041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15.308.683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26.395.561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34.734.438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25.652.552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29.202.891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35.681.074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12.029.219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16.527.708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17.456.823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15.263.241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05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12.666.693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20.277.648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27.069.808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19.500.916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12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291.367.817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379.650.391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302.670.967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329.542.454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402.765.164</a:t>
                      </a:r>
                      <a:endParaRPr lang="es-CL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Comparación Ejecución Promedio respecto del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86346" y="143529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EC8A8F3-FFCB-2849-B837-B46A9D4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463" y="5311864"/>
            <a:ext cx="1695537" cy="15614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310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87055"/>
              </p:ext>
            </p:extLst>
          </p:nvPr>
        </p:nvGraphicFramePr>
        <p:xfrm>
          <a:off x="542194" y="1812513"/>
          <a:ext cx="9497156" cy="454066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767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673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617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88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13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2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171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879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450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3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 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FNDR ACTIVIDADES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CORPORACIONES REGIONALES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APLICACIÓN GLOSA 02 - NUMERAL 2.3 </a:t>
                      </a:r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SUBSIDIOS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41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(*)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583.986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1.853.042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66.708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2.503.736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430.648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2.426.591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2.857.239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1.204.660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324.924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340.212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1.869.796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151.494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2.384.573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2.536.067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412.208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2.947.356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3.359.564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98.361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1.364.709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1.463.070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2.277.045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38.064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2.315.109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669.354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669.354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996.955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237.612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51.420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1.285.987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1.405.363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2.825.337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4.230.700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239.664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292.619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2.400.000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2.767.640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1.235.451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6.935.374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523.373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191.000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714.373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1.735.000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539.205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22.746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2.296.951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1.605.255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63.000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1.668.255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302.661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520.000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698.568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2.912.746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4.433.975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320.698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457.702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778.400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3.352.240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292.619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8.925.194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10.083.282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17.264.615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39.917.950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5" y="296918"/>
            <a:ext cx="11030496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Corrientes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8" y="1231960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2195" y="15335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DDF7F65A-2A14-6D46-87C7-F0E68A0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13" y="5495827"/>
            <a:ext cx="1846970" cy="1242114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8" y="11895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444893"/>
            <a:ext cx="11452714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1" y="1285609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275" y="149914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5613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CFF6F68-70C1-E349-BCE0-DC1FA27D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68" y="5170348"/>
            <a:ext cx="1928465" cy="162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1" y="11895"/>
            <a:ext cx="2098767" cy="9967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45632"/>
              </p:ext>
            </p:extLst>
          </p:nvPr>
        </p:nvGraphicFramePr>
        <p:xfrm>
          <a:off x="321275" y="1778119"/>
          <a:ext cx="8699156" cy="467782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1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38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74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74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05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1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77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Programa Saneamiento Sanitario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Fondo Regional Iniciativa Local (FRIL)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a  Municipios para obras de Educación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FIC - Fomento Productivo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al Sector Privado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155.719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6.910.358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104.528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7.315.176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1.961.751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558.492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6.867.131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5.275.367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11.761.160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283.156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584.055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4.040.328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12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2.519.763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24.651.998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1.566.375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2.049.585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493.247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1.540.372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3.202.547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86.863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8.422.048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23.903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2.923.873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142.572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7.932.701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1.022.761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5.997.856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19.078.937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1.220.971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1.114.063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11.520.853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559.454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3.181.654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7.983.041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1.676.898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7.816.517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86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2.059.182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4.298.018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594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3.068.402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32.709.377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2.837.512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130.287.982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338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3.068.402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32.709.377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2.837.512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130.287.982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9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546412"/>
              </p:ext>
            </p:extLst>
          </p:nvPr>
        </p:nvGraphicFramePr>
        <p:xfrm>
          <a:off x="2337162" y="1413962"/>
          <a:ext cx="853916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39159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37" y="116323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611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410452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8" y="419656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22165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8348" y="157282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B2C6F58-A3E4-1B46-95CE-4B3A8552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05" y="5222448"/>
            <a:ext cx="2019828" cy="1516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0"/>
            <a:ext cx="2098767" cy="9967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25993"/>
              </p:ext>
            </p:extLst>
          </p:nvPr>
        </p:nvGraphicFramePr>
        <p:xfrm>
          <a:off x="466725" y="1969755"/>
          <a:ext cx="9893302" cy="403078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53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6422"/>
                <a:gridCol w="939113"/>
                <a:gridCol w="6672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31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49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95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68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176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5865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941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570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977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009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 Inversión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Adquisión de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Terrenos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Edificios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Vehículos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Mobiliarios y Otros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Máquinas y Equipos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Equipos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Programas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Otros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% sobre el total de Inversión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16.122.890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2.237.031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1.629.547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570.213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16.446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20.825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2.237.031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13.301.519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1.093.782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969.924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38.332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85.526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1.093.782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3.797.761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884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3.417.437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295.037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84.403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3.797.761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31.503.077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1.223.810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757.886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465.924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1.223.810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16.757.825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41.234.820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4.539.372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3.270.343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1.219.150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49.879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4.539.372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11.732.166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6.529.026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1.359.709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2.908.086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935.345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11.732.166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21.469.164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3.097.167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2.698.787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63.337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230.580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89.665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14.798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3.097.167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942.010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665.203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115.606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161.201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942.010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16.232.903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757.439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245.439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351.200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100.500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60.300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757.439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4.714.693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471.433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3.791.934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4.714.693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40.853.202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3.166.973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1.366.412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1.800.561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3.166.973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15.308.683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310.210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254.282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55.928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310.210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35.681.074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3.422.932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782.022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2.640.910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3.422.932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682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CL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  <a:endParaRPr lang="es-CL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CL" sz="10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402.765.164 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452.210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24.437.083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1.872.021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15.863.766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1.226.359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75.098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70.704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 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5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859199"/>
              </p:ext>
            </p:extLst>
          </p:nvPr>
        </p:nvGraphicFramePr>
        <p:xfrm>
          <a:off x="1268865" y="1393726"/>
          <a:ext cx="8369397" cy="4755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5" y="315197"/>
            <a:ext cx="11178151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7" y="117785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9943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AE86924-11AB-724C-A6F8-6431EA39D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351" y="3196586"/>
            <a:ext cx="1762177" cy="3661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" y="5658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8" y="2381076"/>
            <a:ext cx="2176549" cy="2176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D1544CA-9F3F-FD4F-9D9D-B8CC5822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80"/>
          <a:stretch/>
        </p:blipFill>
        <p:spPr>
          <a:xfrm>
            <a:off x="1887903" y="2381075"/>
            <a:ext cx="2655523" cy="20382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6017F6F-523D-524B-ADE1-4AFB8C77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50"/>
          <a:stretch/>
        </p:blipFill>
        <p:spPr>
          <a:xfrm>
            <a:off x="7428815" y="2381075"/>
            <a:ext cx="2630021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6" y="275305"/>
            <a:ext cx="10735962" cy="771679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5" y="106136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95926" y="1209715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831858"/>
              </p:ext>
            </p:extLst>
          </p:nvPr>
        </p:nvGraphicFramePr>
        <p:xfrm>
          <a:off x="594154" y="1624013"/>
          <a:ext cx="9645478" cy="44390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76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3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82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66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90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MARCO DE EVALUACION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EJECUCION PRESUPUESTARIA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44.034.842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16.122.890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55.943.349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13.301.519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97.586.588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22.083.728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80.735.229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31.503.077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79.610.495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16.757.825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93.286.991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41.234.820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144.694.086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34.172.949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21.469.164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99.551.879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22.886.864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64.826.626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16.232.903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109.895.564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41.249.858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159.256.809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40.853.202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61.739.135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15.308.683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99.755.316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35.681.074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70.654.202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17.220.828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68.844.535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16.685.780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1.413.023.061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402.765.164</a:t>
                      </a:r>
                      <a:endParaRPr lang="es-CL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61.554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1.417.661.909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402.826.718</a:t>
                      </a:r>
                      <a:endParaRPr lang="es-CL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A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338066"/>
              </p:ext>
            </p:extLst>
          </p:nvPr>
        </p:nvGraphicFramePr>
        <p:xfrm>
          <a:off x="615725" y="2047418"/>
          <a:ext cx="9662823" cy="406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51" y="296086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7" y="123725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857607" y="1046984"/>
            <a:ext cx="239810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28,5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Abril 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165" y="6449036"/>
            <a:ext cx="2373353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222681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19895"/>
              </p:ext>
            </p:extLst>
          </p:nvPr>
        </p:nvGraphicFramePr>
        <p:xfrm>
          <a:off x="230659" y="1868161"/>
          <a:ext cx="7760042" cy="423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4" y="296352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– Período 2010 -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2" y="127004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913342" y="1046984"/>
            <a:ext cx="299033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26,7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Abril 2010 </a:t>
            </a:r>
            <a:r>
              <a:rPr lang="es-CL" sz="1200" b="1" dirty="0">
                <a:solidFill>
                  <a:schemeClr val="accent1"/>
                </a:solidFill>
              </a:rPr>
              <a:t>- </a:t>
            </a:r>
            <a:r>
              <a:rPr lang="es-CL" sz="1200" b="1" dirty="0" smtClean="0">
                <a:solidFill>
                  <a:schemeClr val="accent1"/>
                </a:solidFill>
              </a:rPr>
              <a:t>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380834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1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Comparado 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1099464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531" y="1446146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de cada año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C6B449A-25AD-474C-9C63-D250841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83" y="4628562"/>
            <a:ext cx="1185442" cy="222943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834203"/>
              </p:ext>
            </p:extLst>
          </p:nvPr>
        </p:nvGraphicFramePr>
        <p:xfrm>
          <a:off x="308531" y="1724733"/>
          <a:ext cx="8868693" cy="439792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74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3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4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87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76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20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68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0006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924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4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44.034.842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16.122.890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39.190.174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4.432.882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55.943.349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13.301.519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50.717.550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2.782.215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97.586.588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22.083.728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87.705.938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7.498.724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80.735.229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31.503.077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74.195.415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9.330.341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79.610.495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16.757.825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74.388.479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6.037.880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93.286.991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41.234.820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85.271.974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8.459.101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698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144.694.086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34.172.949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140.661.780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20.899.964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21.469.164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75.141.419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11.652.504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99.551.879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22.886.864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91.299.502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9.216.427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64.826.626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16.232.903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57.789.890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5.665.836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109.895.564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41.249.858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93.357.162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12.407.330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159.256.809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40.853.202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143.821.183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25.037.192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61.739.135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15.308.683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57.020.756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9.771.228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99.755.316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35.681.074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90.172.889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17.859.620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70.654.202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17.220.828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64.463.429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5.868.025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68.844.535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16.685.780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61.092.962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17.612.044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1.413.023.061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402.765.164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1.286.290.502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174.531.313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6.769.501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529.818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TOTAL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1.417.661.909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402.826.718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1.293.060.003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175.061.131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48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Porcentaje de 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36982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359299"/>
              </p:ext>
            </p:extLst>
          </p:nvPr>
        </p:nvGraphicFramePr>
        <p:xfrm>
          <a:off x="878702" y="1758908"/>
          <a:ext cx="7426311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84412"/>
                <a:gridCol w="1285102"/>
                <a:gridCol w="1260389"/>
                <a:gridCol w="1210963"/>
                <a:gridCol w="1152067"/>
                <a:gridCol w="933378"/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Porcentaje de Ejecución Mensual por Regiones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abr-23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11,1%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48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1695" y="15724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498" y="649729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426952"/>
              </p:ext>
            </p:extLst>
          </p:nvPr>
        </p:nvGraphicFramePr>
        <p:xfrm>
          <a:off x="2023427" y="1861970"/>
          <a:ext cx="7426312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78800"/>
                <a:gridCol w="1194487"/>
                <a:gridCol w="1334529"/>
                <a:gridCol w="1375719"/>
                <a:gridCol w="1209399"/>
                <a:gridCol w="933378"/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Ejecución Mensual por Regiones (Montos en Miles $)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feb-22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abr-22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2.143.846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6.234.679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7.744.366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4.030.723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724.177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7.745.263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3.730.453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1.101.626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3.325.380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7.192.923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3.550.712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6.656.750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4.683.344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5.520.932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5.156.538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6.036.044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13.865.279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6.445.216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7.875.769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3.591.927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3.148.169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10.017.729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4.189.456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4.301.548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9.552.141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8.117.044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19.264.088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10.308.705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4.058.391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4.259.508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15.379.247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10.475.805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8.543.238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10.361.252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2.887.497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4.092.050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4.128.365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5.367.291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3.961.507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4.990.059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8.512.962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5.422.338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5.721.716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3.413.894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4.979.872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4.380.162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3.458.975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4.058.226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1.954.955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17.224.089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14.099.268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7.971.547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10.312.465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10.283.411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11.538.900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11.825.799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7.205.091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10.213.301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1.268.054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5.069.057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6.308.023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2.663.549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3.827.171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4.725.982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6.976.868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13.847.108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10.131.117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8.920.269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770.585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2.747.095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10.387.197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3.315.953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4.305.207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7.876.920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1.228.707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2.343.331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5.236.823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4.171.445 </a:t>
                      </a: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68.193.983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92.377.738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132.927.519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109.265.929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100.691.293 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95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159290"/>
              </p:ext>
            </p:extLst>
          </p:nvPr>
        </p:nvGraphicFramePr>
        <p:xfrm>
          <a:off x="301651" y="1765632"/>
          <a:ext cx="7765296" cy="437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8602" y="15037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9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140646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389807"/>
              </p:ext>
            </p:extLst>
          </p:nvPr>
        </p:nvGraphicFramePr>
        <p:xfrm>
          <a:off x="580896" y="1705104"/>
          <a:ext cx="9526930" cy="442442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51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1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88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1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30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648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832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730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673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ESTUDIOS PROPIOS DEL GIRO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OTROS GASTOS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DE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INVERSION EN OBRAS (EMPLEO)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TOTAL INVERSION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2.503.736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2.237.031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9.423.142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1.958.981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16.122.890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2.857.239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1.093.782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7.327.476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2.023.022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13.301.519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180.901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1.869.796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3.797.761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7.381.702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8.853.569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22.083.729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2.536.067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1.223.810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15.419.062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12.324.138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31.503.077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3.359.564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1.379.342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4.707.318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7.311.601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16.757.825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23.465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1.463.070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4.539.372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24.863.488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10.345.425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41.234.820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323.181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2.315.109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11.732.166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2.833.567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16.968.927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34.172.950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669.354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3.097.167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8.705.708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8.996.935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21.469.164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42.598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1.285.987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942.010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8.323.199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12.293.071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22.886.865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4.230.700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757.439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8.687.469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2.557.295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16.232.903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6.935.374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4.714.693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27.064.352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2.535.440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41.249.859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44.500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714.373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3.166.973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18.899.685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18.027.671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40.853.202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11.428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2.296.951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310.210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3.181.654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9.508.440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15.308.683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1.668.255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3.422.932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2.713.410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27.876.477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35.681.074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4.433.975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727.674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8.816.485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3.321.857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17.220.829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85.474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778.400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854.879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4.368.918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10.598.110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16.685.781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SUBTOTAL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711.547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39.917.950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162.716.635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155.500.959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402.765.170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61.554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61.554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711.547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39.917.950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43.997.241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162.716.635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155.562.513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402.826.724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de Abril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50376" y="12954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</p:spTree>
    <p:extLst>
      <p:ext uri="{BB962C8B-B14F-4D97-AF65-F5344CB8AC3E}">
        <p14:creationId xmlns:p14="http://schemas.microsoft.com/office/powerpoint/2010/main" val="310564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3352</Words>
  <Application>Microsoft Office PowerPoint</Application>
  <PresentationFormat>Panorámica</PresentationFormat>
  <Paragraphs>1727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gobCL</vt:lpstr>
      <vt:lpstr>Museo Slab 700</vt:lpstr>
      <vt:lpstr>Museo Slab 900</vt:lpstr>
      <vt:lpstr>Tema de Office</vt:lpstr>
      <vt:lpstr>EJECUCIÓN PRESUPUESTARIA PROGRAMAS DE INVERSION REGIONAL GOBIERNOS REGIONALES</vt:lpstr>
      <vt:lpstr>Ejecución Presupuestaria - 30 de Abril de 2023</vt:lpstr>
      <vt:lpstr>Ejecución Presupuestaria - 30 de Abril de 2023</vt:lpstr>
      <vt:lpstr>Ejecución Presupuestaria – Período 2010 - 2023</vt:lpstr>
      <vt:lpstr>Comparado Ejecución Presupuestaria - 30 de Abril</vt:lpstr>
      <vt:lpstr>Porcentaje de Ejecución Presupuestaria mensual</vt:lpstr>
      <vt:lpstr>Ejecución Presupuestaria mensual</vt:lpstr>
      <vt:lpstr>Ejecución Presupuestaria mensual</vt:lpstr>
      <vt:lpstr>Ejecución Presupuestaria - 30 de Abril por Tipologías</vt:lpstr>
      <vt:lpstr>Ejecución Presupuestaria - 30 de Abril por Tipologías</vt:lpstr>
      <vt:lpstr>Ejecución Presupuestaria - 30 de Abril Período 2017 - 2023</vt:lpstr>
      <vt:lpstr>Ejecución Presupuestaria - 30 de Abril Período 2017 - 2023</vt:lpstr>
      <vt:lpstr>Comparación Ejecución Promedio respecto del 30 de Abril</vt:lpstr>
      <vt:lpstr>Ejecución Presupuestaria Transferencias Corrientes al 30 de Abril</vt:lpstr>
      <vt:lpstr>Ejecución Presupuestaria Transferencias de Capital al 30 de Abril</vt:lpstr>
      <vt:lpstr>Ejecución Presupuestaria Transferencias de Capital  al 30 de Abril</vt:lpstr>
      <vt:lpstr>Ejecución Presupuestaria Adquisición de Activos no Financieros  al 30 de Abril</vt:lpstr>
      <vt:lpstr>Ejecución Presupuestaria Adquisición de Activos no Financieros  al 30 de Abril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Cristian Chinoni Donoso</cp:lastModifiedBy>
  <cp:revision>137</cp:revision>
  <dcterms:created xsi:type="dcterms:W3CDTF">2022-04-07T20:55:49Z</dcterms:created>
  <dcterms:modified xsi:type="dcterms:W3CDTF">2023-06-22T18:26:53Z</dcterms:modified>
</cp:coreProperties>
</file>